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1" r:id="rId6"/>
    <p:sldId id="263" r:id="rId7"/>
    <p:sldId id="280" r:id="rId8"/>
    <p:sldId id="281" r:id="rId9"/>
    <p:sldId id="264" r:id="rId10"/>
    <p:sldId id="265" r:id="rId11"/>
    <p:sldId id="266" r:id="rId12"/>
    <p:sldId id="282" r:id="rId13"/>
    <p:sldId id="267" r:id="rId14"/>
    <p:sldId id="283" r:id="rId15"/>
    <p:sldId id="268" r:id="rId16"/>
    <p:sldId id="284" r:id="rId17"/>
    <p:sldId id="269" r:id="rId18"/>
    <p:sldId id="271" r:id="rId19"/>
    <p:sldId id="272" r:id="rId20"/>
    <p:sldId id="274" r:id="rId21"/>
    <p:sldId id="275" r:id="rId22"/>
    <p:sldId id="276" r:id="rId23"/>
    <p:sldId id="285" r:id="rId24"/>
    <p:sldId id="286" r:id="rId25"/>
    <p:sldId id="287" r:id="rId26"/>
    <p:sldId id="288" r:id="rId27"/>
    <p:sldId id="277" r:id="rId28"/>
    <p:sldId id="279" r:id="rId2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A1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CD6B5D-8438-4673-9A81-599840EFD767}">
  <a:tblStyle styleId="{93CD6B5D-8438-4673-9A81-599840EFD7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07A00B5-09C1-4AD9-B8AC-06F95551D65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366" y="4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046a835b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046a835b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eded8850a0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eded8850a0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eeda7a4f09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eeda7a4f09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6f73a04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c6f73a04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eded8850a0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eded8850a0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eeda7a4f09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eeda7a4f09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eeda7a4f09_1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eeda7a4f09_1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eeda7a4f09_1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eeda7a4f09_1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eda7a4f09_1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eeda7a4f09_1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e58e196e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e58e196e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eded8850a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eded8850a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ded8850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eded8850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043eac510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043eac510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043eac5104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043eac5104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043eac5104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043eac5104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465993" y="77574"/>
            <a:ext cx="8179932" cy="28854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</a:rPr>
              <a:t>Healthy Home Prediction &amp; Spatial Data Analysis and Visualizaiton</a:t>
            </a:r>
            <a:endParaRPr b="1" dirty="0">
              <a:solidFill>
                <a:schemeClr val="accent4"/>
              </a:solidFill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92325" y="3719675"/>
            <a:ext cx="4653600" cy="12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Presenter: Lin Ma</a:t>
            </a:r>
            <a:endParaRPr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University of Denver</a:t>
            </a:r>
            <a:endParaRPr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Sep 10 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/>
        </p:nvSpPr>
        <p:spPr>
          <a:xfrm>
            <a:off x="108850" y="79575"/>
            <a:ext cx="3491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highlight>
                  <a:schemeClr val="accent4"/>
                </a:highlight>
              </a:rPr>
              <a:t>Plot the overall heatmap of NO2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6B6E500-B95F-CD77-B8D9-527DE183A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550"/>
            <a:ext cx="4572000" cy="4420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34;p22">
            <a:extLst>
              <a:ext uri="{FF2B5EF4-FFF2-40B4-BE49-F238E27FC236}">
                <a16:creationId xmlns:a16="http://schemas.microsoft.com/office/drawing/2014/main" id="{7ECABA9B-A843-46DF-19DA-97DB12C7F7A3}"/>
              </a:ext>
            </a:extLst>
          </p:cNvPr>
          <p:cNvSpPr txBox="1"/>
          <p:nvPr/>
        </p:nvSpPr>
        <p:spPr>
          <a:xfrm>
            <a:off x="5543552" y="79575"/>
            <a:ext cx="3491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highlight>
                  <a:schemeClr val="accent4"/>
                </a:highlight>
              </a:rPr>
              <a:t>Plot the overall heatmap of PM 2.5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83C0D428-6CB3-B8F9-9B31-8C770D785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7727" y="590549"/>
            <a:ext cx="4464815" cy="44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-109539" y="-42221"/>
            <a:ext cx="1962150" cy="5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90550">
              <a:lnSpc>
                <a:spcPct val="115000"/>
              </a:lnSpc>
              <a:spcBef>
                <a:spcPts val="700"/>
              </a:spcBef>
              <a:buClr>
                <a:schemeClr val="dk2"/>
              </a:buClr>
              <a:buSzPts val="1500"/>
            </a:pPr>
            <a:r>
              <a:rPr lang="en" sz="1600" b="1" dirty="0">
                <a:solidFill>
                  <a:schemeClr val="accent1"/>
                </a:solidFill>
                <a:latin typeface="+mn-lt"/>
                <a:ea typeface="Roboto"/>
                <a:cs typeface="Roboto"/>
                <a:sym typeface="Roboto"/>
              </a:rPr>
              <a:t>Road Types</a:t>
            </a:r>
            <a:endParaRPr sz="1600" b="1" dirty="0">
              <a:solidFill>
                <a:schemeClr val="accent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5D15A79-1D19-2F39-D5A1-F2C23080E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5" y="437108"/>
            <a:ext cx="8924925" cy="202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F135BCA3-D2AF-BC10-1B5E-523C4CCAF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6" y="2993153"/>
            <a:ext cx="8924925" cy="2042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43;p23">
            <a:extLst>
              <a:ext uri="{FF2B5EF4-FFF2-40B4-BE49-F238E27FC236}">
                <a16:creationId xmlns:a16="http://schemas.microsoft.com/office/drawing/2014/main" id="{21667968-070D-924E-C2A2-FBCBBD0B01DA}"/>
              </a:ext>
            </a:extLst>
          </p:cNvPr>
          <p:cNvSpPr txBox="1"/>
          <p:nvPr/>
        </p:nvSpPr>
        <p:spPr>
          <a:xfrm>
            <a:off x="-1" y="2463810"/>
            <a:ext cx="4867275" cy="5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90550">
              <a:lnSpc>
                <a:spcPct val="115000"/>
              </a:lnSpc>
              <a:spcBef>
                <a:spcPts val="700"/>
              </a:spcBef>
              <a:buClr>
                <a:schemeClr val="dk2"/>
              </a:buClr>
              <a:buSzPts val="1500"/>
            </a:pPr>
            <a:r>
              <a:rPr lang="en" sz="1600" b="1" dirty="0">
                <a:solidFill>
                  <a:schemeClr val="accent1"/>
                </a:solidFill>
                <a:latin typeface="+mn-lt"/>
                <a:ea typeface="Roboto"/>
                <a:cs typeface="Roboto"/>
                <a:sym typeface="Roboto"/>
              </a:rPr>
              <a:t>Road Types &amp; </a:t>
            </a:r>
            <a:r>
              <a:rPr lang="en-US" sz="1600" b="1" dirty="0">
                <a:solidFill>
                  <a:schemeClr val="accent1"/>
                </a:solidFill>
                <a:latin typeface="+mn-lt"/>
                <a:ea typeface="Roboto"/>
                <a:cs typeface="Roboto"/>
                <a:sym typeface="Roboto"/>
              </a:rPr>
              <a:t>Respiration Health Level</a:t>
            </a:r>
            <a:endParaRPr sz="1600" b="1" dirty="0">
              <a:solidFill>
                <a:schemeClr val="accent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D430C345-C712-D35D-4D74-1E74841D7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" y="391914"/>
            <a:ext cx="9048750" cy="207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158C01-252B-10E3-9A3C-71FA979D6859}"/>
              </a:ext>
            </a:extLst>
          </p:cNvPr>
          <p:cNvSpPr txBox="1"/>
          <p:nvPr/>
        </p:nvSpPr>
        <p:spPr>
          <a:xfrm>
            <a:off x="47625" y="84137"/>
            <a:ext cx="2276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b="1" dirty="0">
                <a:solidFill>
                  <a:schemeClr val="accent1"/>
                </a:solidFill>
                <a:ea typeface="Roboto"/>
                <a:cs typeface="Roboto"/>
                <a:sym typeface="Roboto"/>
              </a:rPr>
              <a:t>Road Types &amp; NO2</a:t>
            </a:r>
            <a:endParaRPr lang="en-US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AA1524CC-7CCF-C8FB-519B-47278542E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" y="2982549"/>
            <a:ext cx="9048753" cy="207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635ECE-17A8-D13A-964F-8F9194FBB038}"/>
              </a:ext>
            </a:extLst>
          </p:cNvPr>
          <p:cNvSpPr txBox="1"/>
          <p:nvPr/>
        </p:nvSpPr>
        <p:spPr>
          <a:xfrm>
            <a:off x="47625" y="2674772"/>
            <a:ext cx="2276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b="1" dirty="0">
                <a:solidFill>
                  <a:schemeClr val="accent1"/>
                </a:solidFill>
                <a:ea typeface="Roboto"/>
                <a:cs typeface="Roboto"/>
                <a:sym typeface="Roboto"/>
              </a:rPr>
              <a:t>Road Types &amp; PM 2.5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63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>
            <a:extLst>
              <a:ext uri="{FF2B5EF4-FFF2-40B4-BE49-F238E27FC236}">
                <a16:creationId xmlns:a16="http://schemas.microsoft.com/office/drawing/2014/main" id="{B6D000DC-21CD-DB14-FD54-FBB1E8463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388848"/>
            <a:ext cx="8980225" cy="2061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54FE5D-F7F5-9B18-4A5C-833835B2AD3C}"/>
              </a:ext>
            </a:extLst>
          </p:cNvPr>
          <p:cNvSpPr txBox="1"/>
          <p:nvPr/>
        </p:nvSpPr>
        <p:spPr>
          <a:xfrm>
            <a:off x="163775" y="84137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Zone Types &amp; NO2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726C02C-1123-438E-10E8-2DC01F00D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2998278"/>
            <a:ext cx="8953500" cy="2054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F088FD-3DDA-5268-6047-B99AF909F612}"/>
              </a:ext>
            </a:extLst>
          </p:cNvPr>
          <p:cNvSpPr txBox="1"/>
          <p:nvPr/>
        </p:nvSpPr>
        <p:spPr>
          <a:xfrm>
            <a:off x="95250" y="2690501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Zone Types &amp; PM 2.5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2CA57C-EE26-C124-1D46-44F45AA1C893}"/>
              </a:ext>
            </a:extLst>
          </p:cNvPr>
          <p:cNvSpPr txBox="1"/>
          <p:nvPr/>
        </p:nvSpPr>
        <p:spPr>
          <a:xfrm>
            <a:off x="95250" y="138311"/>
            <a:ext cx="5067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Zone Types &amp; NO2 &amp; </a:t>
            </a:r>
            <a:r>
              <a:rPr lang="en-US" b="1" dirty="0">
                <a:solidFill>
                  <a:schemeClr val="accent1"/>
                </a:solidFill>
                <a:ea typeface="Roboto"/>
                <a:cs typeface="Roboto"/>
                <a:sym typeface="Roboto"/>
              </a:rPr>
              <a:t>Respiration Health Level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3F8C2B05-035C-1283-9142-0524F728D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446088"/>
            <a:ext cx="8953500" cy="2054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35F3E987-BA79-65F4-B206-69003F1DF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2950236"/>
            <a:ext cx="8953500" cy="2054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18A308-C76C-5C80-2705-3B8ACB5E4EC1}"/>
              </a:ext>
            </a:extLst>
          </p:cNvPr>
          <p:cNvSpPr txBox="1"/>
          <p:nvPr/>
        </p:nvSpPr>
        <p:spPr>
          <a:xfrm>
            <a:off x="95250" y="2654928"/>
            <a:ext cx="5067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Zone Types &amp; PM 2.5 &amp; </a:t>
            </a:r>
            <a:r>
              <a:rPr lang="en-US" b="1" dirty="0">
                <a:solidFill>
                  <a:schemeClr val="accent1"/>
                </a:solidFill>
                <a:ea typeface="Roboto"/>
                <a:cs typeface="Roboto"/>
                <a:sym typeface="Roboto"/>
              </a:rPr>
              <a:t>Respiration Health Level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907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96E4CA18-40A9-865F-346B-366EAE135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2" y="834604"/>
            <a:ext cx="8334375" cy="4162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75F1DC-AEF2-FE99-D844-01130C1F0E50}"/>
              </a:ext>
            </a:extLst>
          </p:cNvPr>
          <p:cNvSpPr txBox="1"/>
          <p:nvPr/>
        </p:nvSpPr>
        <p:spPr>
          <a:xfrm>
            <a:off x="509588" y="390525"/>
            <a:ext cx="3481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Distribution of NO2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7A0C11A6-538D-39E7-87D3-F73575919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924938"/>
            <a:ext cx="8039099" cy="4015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37ABC4-3700-7A42-3978-7CAA1ECBDC92}"/>
              </a:ext>
            </a:extLst>
          </p:cNvPr>
          <p:cNvSpPr txBox="1"/>
          <p:nvPr/>
        </p:nvSpPr>
        <p:spPr>
          <a:xfrm>
            <a:off x="509588" y="390525"/>
            <a:ext cx="3481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Distribution of PM 2.5 </a:t>
            </a:r>
          </a:p>
        </p:txBody>
      </p:sp>
    </p:spTree>
    <p:extLst>
      <p:ext uri="{BB962C8B-B14F-4D97-AF65-F5344CB8AC3E}">
        <p14:creationId xmlns:p14="http://schemas.microsoft.com/office/powerpoint/2010/main" val="3315260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>
            <a:spLocks noGrp="1"/>
          </p:cNvSpPr>
          <p:nvPr>
            <p:ph type="title"/>
          </p:nvPr>
        </p:nvSpPr>
        <p:spPr>
          <a:xfrm>
            <a:off x="183125" y="1982484"/>
            <a:ext cx="3100200" cy="67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Feature Engineering </a:t>
            </a:r>
            <a:endParaRPr b="1" dirty="0"/>
          </a:p>
        </p:txBody>
      </p:sp>
      <p:sp>
        <p:nvSpPr>
          <p:cNvPr id="175" name="Google Shape;175;p26"/>
          <p:cNvSpPr txBox="1"/>
          <p:nvPr/>
        </p:nvSpPr>
        <p:spPr>
          <a:xfrm>
            <a:off x="3774027" y="2189425"/>
            <a:ext cx="21126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One hot encoding</a:t>
            </a:r>
          </a:p>
          <a:p>
            <a:pPr marL="457200" indent="-304800">
              <a:lnSpc>
                <a:spcPct val="200000"/>
              </a:lnSpc>
              <a:buClr>
                <a:schemeClr val="lt2"/>
              </a:buClr>
              <a:buSzPts val="1200"/>
              <a:buFont typeface="Roboto"/>
              <a:buChar char="○"/>
            </a:pPr>
            <a:r>
              <a:rPr lang="en-US" sz="12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Ordinal encoding</a:t>
            </a:r>
          </a:p>
        </p:txBody>
      </p:sp>
      <p:sp>
        <p:nvSpPr>
          <p:cNvPr id="184" name="Google Shape;184;p26"/>
          <p:cNvSpPr txBox="1"/>
          <p:nvPr/>
        </p:nvSpPr>
        <p:spPr>
          <a:xfrm>
            <a:off x="6574200" y="2281774"/>
            <a:ext cx="2112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Standardization</a:t>
            </a:r>
            <a:endParaRPr sz="12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32236C-487C-384B-AAB7-0054B461690F}"/>
              </a:ext>
            </a:extLst>
          </p:cNvPr>
          <p:cNvSpPr txBox="1"/>
          <p:nvPr/>
        </p:nvSpPr>
        <p:spPr>
          <a:xfrm>
            <a:off x="3844489" y="1881647"/>
            <a:ext cx="19716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dirty="0"/>
              <a:t>Categorical Features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F6D2A4-F95A-309E-69F0-9E3669B4D712}"/>
              </a:ext>
            </a:extLst>
          </p:cNvPr>
          <p:cNvSpPr txBox="1"/>
          <p:nvPr/>
        </p:nvSpPr>
        <p:spPr>
          <a:xfrm>
            <a:off x="6648450" y="1881648"/>
            <a:ext cx="20383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dirty="0"/>
              <a:t>Numerical Features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CCFA3D9-B553-ACFF-E36C-71E19E48D932}"/>
              </a:ext>
            </a:extLst>
          </p:cNvPr>
          <p:cNvCxnSpPr/>
          <p:nvPr/>
        </p:nvCxnSpPr>
        <p:spPr>
          <a:xfrm>
            <a:off x="6153150" y="1638300"/>
            <a:ext cx="0" cy="173355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127825" y="162775"/>
            <a:ext cx="3004500" cy="17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/>
              <a:t>Model Training</a:t>
            </a:r>
            <a:endParaRPr sz="23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 dirty="0"/>
              <a:t> </a:t>
            </a:r>
            <a:endParaRPr sz="2300" dirty="0"/>
          </a:p>
        </p:txBody>
      </p:sp>
      <p:sp>
        <p:nvSpPr>
          <p:cNvPr id="203" name="Google Shape;203;p28"/>
          <p:cNvSpPr txBox="1">
            <a:spLocks noGrp="1"/>
          </p:cNvSpPr>
          <p:nvPr>
            <p:ph type="body" idx="1"/>
          </p:nvPr>
        </p:nvSpPr>
        <p:spPr>
          <a:xfrm>
            <a:off x="0" y="1800725"/>
            <a:ext cx="3280663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Ensemble learning - Bagging</a:t>
            </a:r>
            <a:endParaRPr sz="1600"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Ensemble learning - Boosting</a:t>
            </a:r>
            <a:endParaRPr sz="1600" dirty="0"/>
          </a:p>
        </p:txBody>
      </p:sp>
      <p:sp>
        <p:nvSpPr>
          <p:cNvPr id="204" name="Google Shape;204;p28"/>
          <p:cNvSpPr/>
          <p:nvPr/>
        </p:nvSpPr>
        <p:spPr>
          <a:xfrm>
            <a:off x="5639500" y="132125"/>
            <a:ext cx="1775700" cy="4083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N = 18217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205" name="Google Shape;205;p28"/>
          <p:cNvSpPr/>
          <p:nvPr/>
        </p:nvSpPr>
        <p:spPr>
          <a:xfrm>
            <a:off x="3992350" y="904175"/>
            <a:ext cx="2071800" cy="4083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Training set: N=13662 (75%)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206" name="Google Shape;206;p28"/>
          <p:cNvSpPr/>
          <p:nvPr/>
        </p:nvSpPr>
        <p:spPr>
          <a:xfrm>
            <a:off x="6982275" y="904175"/>
            <a:ext cx="2071800" cy="3624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Testing set: N=4555(25%)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207" name="Google Shape;207;p28"/>
          <p:cNvSpPr/>
          <p:nvPr/>
        </p:nvSpPr>
        <p:spPr>
          <a:xfrm>
            <a:off x="3350738" y="1991925"/>
            <a:ext cx="1617662" cy="127045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M1. Random Forest Regression</a:t>
            </a:r>
            <a:endParaRPr sz="1200" dirty="0"/>
          </a:p>
        </p:txBody>
      </p:sp>
      <p:sp>
        <p:nvSpPr>
          <p:cNvPr id="209" name="Google Shape;209;p28"/>
          <p:cNvSpPr/>
          <p:nvPr/>
        </p:nvSpPr>
        <p:spPr>
          <a:xfrm>
            <a:off x="5260813" y="1996781"/>
            <a:ext cx="1612813" cy="1265594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M2. Gradient Boosting Regression</a:t>
            </a:r>
            <a:endParaRPr sz="1200" dirty="0"/>
          </a:p>
        </p:txBody>
      </p:sp>
      <p:cxnSp>
        <p:nvCxnSpPr>
          <p:cNvPr id="212" name="Google Shape;212;p28"/>
          <p:cNvCxnSpPr>
            <a:stCxn id="204" idx="2"/>
            <a:endCxn id="205" idx="0"/>
          </p:cNvCxnSpPr>
          <p:nvPr/>
        </p:nvCxnSpPr>
        <p:spPr>
          <a:xfrm flipH="1">
            <a:off x="5028250" y="540425"/>
            <a:ext cx="1499100" cy="363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3" name="Google Shape;213;p28"/>
          <p:cNvCxnSpPr>
            <a:cxnSpLocks/>
            <a:stCxn id="204" idx="2"/>
            <a:endCxn id="206" idx="0"/>
          </p:cNvCxnSpPr>
          <p:nvPr/>
        </p:nvCxnSpPr>
        <p:spPr>
          <a:xfrm>
            <a:off x="6527350" y="540425"/>
            <a:ext cx="1490825" cy="3637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" name="Google Shape;217;p28"/>
          <p:cNvCxnSpPr>
            <a:cxnSpLocks/>
          </p:cNvCxnSpPr>
          <p:nvPr/>
        </p:nvCxnSpPr>
        <p:spPr>
          <a:xfrm rot="-5400000" flipH="1">
            <a:off x="5111882" y="783787"/>
            <a:ext cx="600" cy="2435100"/>
          </a:xfrm>
          <a:prstGeom prst="bentConnector3">
            <a:avLst>
              <a:gd name="adj1" fmla="val -396875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18" name="Google Shape;218;p28"/>
          <p:cNvCxnSpPr>
            <a:cxnSpLocks/>
          </p:cNvCxnSpPr>
          <p:nvPr/>
        </p:nvCxnSpPr>
        <p:spPr>
          <a:xfrm rot="10800000" flipH="1">
            <a:off x="5105588" y="1312475"/>
            <a:ext cx="6300" cy="467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19" name="Google Shape;219;p28"/>
          <p:cNvSpPr/>
          <p:nvPr/>
        </p:nvSpPr>
        <p:spPr>
          <a:xfrm>
            <a:off x="3350738" y="3942425"/>
            <a:ext cx="1616462" cy="5715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" sz="11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Identified RF Model</a:t>
            </a:r>
            <a:endParaRPr sz="1100" dirty="0"/>
          </a:p>
        </p:txBody>
      </p:sp>
      <p:sp>
        <p:nvSpPr>
          <p:cNvPr id="221" name="Google Shape;221;p28"/>
          <p:cNvSpPr/>
          <p:nvPr/>
        </p:nvSpPr>
        <p:spPr>
          <a:xfrm>
            <a:off x="5279694" y="3942425"/>
            <a:ext cx="1580719" cy="5715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Identified GB Model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2" name="Google Shape;222;p28"/>
          <p:cNvCxnSpPr>
            <a:cxnSpLocks/>
            <a:stCxn id="207" idx="2"/>
            <a:endCxn id="219" idx="0"/>
          </p:cNvCxnSpPr>
          <p:nvPr/>
        </p:nvCxnSpPr>
        <p:spPr>
          <a:xfrm flipH="1">
            <a:off x="4158969" y="3262375"/>
            <a:ext cx="600" cy="6800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" name="Google Shape;224;p28"/>
          <p:cNvCxnSpPr>
            <a:cxnSpLocks/>
            <a:stCxn id="209" idx="2"/>
          </p:cNvCxnSpPr>
          <p:nvPr/>
        </p:nvCxnSpPr>
        <p:spPr>
          <a:xfrm>
            <a:off x="6067220" y="3262375"/>
            <a:ext cx="9184" cy="68002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" name="Google Shape;225;p28"/>
          <p:cNvCxnSpPr>
            <a:cxnSpLocks/>
            <a:stCxn id="219" idx="2"/>
            <a:endCxn id="221" idx="2"/>
          </p:cNvCxnSpPr>
          <p:nvPr/>
        </p:nvCxnSpPr>
        <p:spPr>
          <a:xfrm rot="16200000" flipH="1">
            <a:off x="5114511" y="3558382"/>
            <a:ext cx="12700" cy="1911085"/>
          </a:xfrm>
          <a:prstGeom prst="bentConnector3">
            <a:avLst>
              <a:gd name="adj1" fmla="val 180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28"/>
          <p:cNvCxnSpPr>
            <a:cxnSpLocks/>
          </p:cNvCxnSpPr>
          <p:nvPr/>
        </p:nvCxnSpPr>
        <p:spPr>
          <a:xfrm rot="5400000">
            <a:off x="4696322" y="1677578"/>
            <a:ext cx="3489800" cy="2658094"/>
          </a:xfrm>
          <a:prstGeom prst="bentConnector3">
            <a:avLst>
              <a:gd name="adj1" fmla="val 10759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228" name="Google Shape;228;p28"/>
          <p:cNvCxnSpPr/>
          <p:nvPr/>
        </p:nvCxnSpPr>
        <p:spPr>
          <a:xfrm>
            <a:off x="4158969" y="4507574"/>
            <a:ext cx="0" cy="213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" name="Google Shape;230;p28"/>
          <p:cNvCxnSpPr/>
          <p:nvPr/>
        </p:nvCxnSpPr>
        <p:spPr>
          <a:xfrm>
            <a:off x="6076404" y="4513925"/>
            <a:ext cx="0" cy="213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1" name="Google Shape;231;p28"/>
          <p:cNvSpPr/>
          <p:nvPr/>
        </p:nvSpPr>
        <p:spPr>
          <a:xfrm>
            <a:off x="7937788" y="2523700"/>
            <a:ext cx="1172012" cy="14187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Select the Best Model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2" name="Google Shape;232;p28"/>
          <p:cNvCxnSpPr/>
          <p:nvPr/>
        </p:nvCxnSpPr>
        <p:spPr>
          <a:xfrm>
            <a:off x="8506694" y="1260125"/>
            <a:ext cx="17100" cy="1282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 txBox="1">
            <a:spLocks noGrp="1"/>
          </p:cNvSpPr>
          <p:nvPr>
            <p:ph type="body" idx="1"/>
          </p:nvPr>
        </p:nvSpPr>
        <p:spPr>
          <a:xfrm>
            <a:off x="204025" y="137050"/>
            <a:ext cx="3444300" cy="385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Model 1. Random Forest Regression</a:t>
            </a:r>
            <a:endParaRPr sz="1500" dirty="0"/>
          </a:p>
        </p:txBody>
      </p:sp>
      <p:sp>
        <p:nvSpPr>
          <p:cNvPr id="7" name="Google Shape;237;p29">
            <a:extLst>
              <a:ext uri="{FF2B5EF4-FFF2-40B4-BE49-F238E27FC236}">
                <a16:creationId xmlns:a16="http://schemas.microsoft.com/office/drawing/2014/main" id="{0FEE7A3C-3BF4-8AC5-38E9-75B7A4127537}"/>
              </a:ext>
            </a:extLst>
          </p:cNvPr>
          <p:cNvSpPr txBox="1">
            <a:spLocks/>
          </p:cNvSpPr>
          <p:nvPr/>
        </p:nvSpPr>
        <p:spPr>
          <a:xfrm>
            <a:off x="5305425" y="137049"/>
            <a:ext cx="3562600" cy="385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>
              <a:buFont typeface="Roboto"/>
              <a:buNone/>
            </a:pPr>
            <a:r>
              <a:rPr lang="en-US" sz="1500" dirty="0"/>
              <a:t>Model 2. Gradient Boosting Regression</a:t>
            </a:r>
          </a:p>
        </p:txBody>
      </p:sp>
      <p:pic>
        <p:nvPicPr>
          <p:cNvPr id="11272" name="Picture 8">
            <a:extLst>
              <a:ext uri="{FF2B5EF4-FFF2-40B4-BE49-F238E27FC236}">
                <a16:creationId xmlns:a16="http://schemas.microsoft.com/office/drawing/2014/main" id="{9A5C2693-2864-3439-5026-C574D4155F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" r="31979"/>
          <a:stretch>
            <a:fillRect/>
          </a:stretch>
        </p:blipFill>
        <p:spPr bwMode="auto">
          <a:xfrm>
            <a:off x="438150" y="766762"/>
            <a:ext cx="8020050" cy="400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 idx="4294967295"/>
          </p:nvPr>
        </p:nvSpPr>
        <p:spPr>
          <a:xfrm>
            <a:off x="1402125" y="409350"/>
            <a:ext cx="6661500" cy="45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2"/>
                </a:solidFill>
              </a:rPr>
              <a:t>Outline</a:t>
            </a:r>
            <a:endParaRPr sz="3600" b="1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dirty="0">
              <a:solidFill>
                <a:schemeClr val="lt2"/>
              </a:solidFill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Char char="●"/>
            </a:pPr>
            <a:r>
              <a:rPr lang="en" sz="2300" dirty="0">
                <a:solidFill>
                  <a:schemeClr val="lt2"/>
                </a:solidFill>
              </a:rPr>
              <a:t>Introduction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Data Cleaning &amp; Preprocessing 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>
              <a:lnSpc>
                <a:spcPct val="115000"/>
              </a:lnSpc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Exploration Data Analysis &amp; Visualization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Feature Engineering 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Model Training &amp; Evaluation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Summary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t="3260"/>
          <a:stretch/>
        </p:blipFill>
        <p:spPr>
          <a:xfrm>
            <a:off x="8251800" y="0"/>
            <a:ext cx="892200" cy="1153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>
            <a:spLocks noGrp="1"/>
          </p:cNvSpPr>
          <p:nvPr>
            <p:ph type="title"/>
          </p:nvPr>
        </p:nvSpPr>
        <p:spPr>
          <a:xfrm>
            <a:off x="127825" y="343250"/>
            <a:ext cx="3004500" cy="17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/>
              <a:t>Model Evaluation</a:t>
            </a:r>
            <a:endParaRPr sz="23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 dirty="0"/>
              <a:t> </a:t>
            </a:r>
            <a:endParaRPr sz="2300" dirty="0"/>
          </a:p>
        </p:txBody>
      </p:sp>
      <p:sp>
        <p:nvSpPr>
          <p:cNvPr id="258" name="Google Shape;258;p31"/>
          <p:cNvSpPr txBox="1">
            <a:spLocks noGrp="1"/>
          </p:cNvSpPr>
          <p:nvPr>
            <p:ph type="body" idx="1"/>
          </p:nvPr>
        </p:nvSpPr>
        <p:spPr>
          <a:xfrm>
            <a:off x="694075" y="2071550"/>
            <a:ext cx="2216400" cy="22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Evaluation Metrics:</a:t>
            </a:r>
            <a:endParaRPr sz="1600" b="1"/>
          </a:p>
          <a:p>
            <a:pPr marL="457200" lvl="0" indent="-31750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R^2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MSE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RMSE</a:t>
            </a:r>
            <a:endParaRPr sz="1400"/>
          </a:p>
        </p:txBody>
      </p:sp>
      <p:sp>
        <p:nvSpPr>
          <p:cNvPr id="259" name="Google Shape;259;p31"/>
          <p:cNvSpPr txBox="1"/>
          <p:nvPr/>
        </p:nvSpPr>
        <p:spPr>
          <a:xfrm>
            <a:off x="3290700" y="220150"/>
            <a:ext cx="3612300" cy="47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Model Evaluation </a:t>
            </a:r>
            <a:r>
              <a:rPr lang="en" sz="15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Criteria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R^2 determines the proportion of variance in the target/label variable that can be explained by independent variables. Therefore,</a:t>
            </a:r>
            <a:r>
              <a:rPr lang="en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the higher the better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MSE represents mean squared error. It indicates the average squared difference between the estimated values and the actual value. Therefore, </a:t>
            </a:r>
            <a:r>
              <a:rPr lang="en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lower the better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and 0 means the model is perfect.   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RMSE measures measures the average difference between values predicted by a model and the actual values. Therefore, </a:t>
            </a:r>
            <a:r>
              <a:rPr lang="en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lower values indicate better fit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 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7375" y="2388429"/>
            <a:ext cx="1447301" cy="982883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61" name="Google Shape;26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7379" y="3843400"/>
            <a:ext cx="1447295" cy="1038350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62" name="Google Shape;26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7375" y="901402"/>
            <a:ext cx="1447300" cy="887948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2"/>
          <p:cNvSpPr txBox="1"/>
          <p:nvPr/>
        </p:nvSpPr>
        <p:spPr>
          <a:xfrm>
            <a:off x="4064450" y="732075"/>
            <a:ext cx="4878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➢"/>
            </a:pPr>
            <a:r>
              <a:rPr lang="en-US" sz="13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According to MSE, RMSE, and R square, the Random Forest Regression performance better than Gradient Boosting Regression.</a:t>
            </a:r>
            <a:endParaRPr sz="13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C6F1B4E8-C37B-12B9-930F-6BD683C701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75" y="94548"/>
            <a:ext cx="3351275" cy="235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FC7A57E1-5570-E8D8-CAF3-9D4DEC225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75" y="2571750"/>
            <a:ext cx="3436437" cy="2466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>
            <a:extLst>
              <a:ext uri="{FF2B5EF4-FFF2-40B4-BE49-F238E27FC236}">
                <a16:creationId xmlns:a16="http://schemas.microsoft.com/office/drawing/2014/main" id="{9983B3F3-C452-499A-77E5-A71D6BA8D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571750"/>
            <a:ext cx="3436437" cy="245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/>
        </p:nvSpPr>
        <p:spPr>
          <a:xfrm>
            <a:off x="369425" y="128575"/>
            <a:ext cx="7266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Follow- up Analysis: Feature Importance in Random Forest Regression</a:t>
            </a:r>
            <a:endParaRPr sz="1600" b="1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6" name="Google Shape;2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6475" y="710750"/>
            <a:ext cx="5255751" cy="335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3"/>
          <p:cNvSpPr txBox="1"/>
          <p:nvPr/>
        </p:nvSpPr>
        <p:spPr>
          <a:xfrm>
            <a:off x="6172199" y="1821175"/>
            <a:ext cx="2409825" cy="1785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Top 5 Features:</a:t>
            </a:r>
            <a:endParaRPr b="1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Closest_primary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>
              <a:lnSpc>
                <a:spcPct val="150000"/>
              </a:lnSpc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Closest_highway </a:t>
            </a:r>
          </a:p>
          <a:p>
            <a:pPr marL="457200" lvl="0" indent="-304800">
              <a:lnSpc>
                <a:spcPct val="150000"/>
              </a:lnSpc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wind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en-US" sz="12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road_type_motorway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>
              <a:lnSpc>
                <a:spcPct val="150000"/>
              </a:lnSpc>
              <a:buClr>
                <a:schemeClr val="dk2"/>
              </a:buClr>
              <a:buSzPts val="1200"/>
              <a:buFont typeface="Roboto"/>
              <a:buChar char="●"/>
            </a:pPr>
            <a:r>
              <a:rPr lang="en-US" sz="12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road_type</a:t>
            </a: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_ residential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7B5601CD-7203-6F79-438E-AE0865C20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475" y="1197125"/>
            <a:ext cx="3464040" cy="394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0DAC30A6-DCED-47B5-C1A5-4AC00BEF4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37" y="104011"/>
            <a:ext cx="4256088" cy="493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8275C4-8044-CB42-AFDE-DF0805088DAC}"/>
              </a:ext>
            </a:extLst>
          </p:cNvPr>
          <p:cNvSpPr txBox="1"/>
          <p:nvPr/>
        </p:nvSpPr>
        <p:spPr>
          <a:xfrm>
            <a:off x="5029201" y="581025"/>
            <a:ext cx="382904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Findings</a:t>
            </a:r>
            <a:r>
              <a:rPr lang="en-US" dirty="0">
                <a:solidFill>
                  <a:schemeClr val="accent1"/>
                </a:solidFill>
              </a:rPr>
              <a:t>: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Traffic proximity dominates NO₂ prediction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Wind speed strongly reduce NO₂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Residential and open-space areas correspond to lower NO₂, while commercial and industrial zones contribute modestly to higher NO₂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Meteorological and demographic factors amplify patterns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615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2A44656E-15BE-B1B5-4948-F4C0D480B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463" y="385763"/>
            <a:ext cx="6315075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614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00A86357-6A94-1C7D-00D3-99B5F53C3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385763"/>
            <a:ext cx="6048375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865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>
            <a:extLst>
              <a:ext uri="{FF2B5EF4-FFF2-40B4-BE49-F238E27FC236}">
                <a16:creationId xmlns:a16="http://schemas.microsoft.com/office/drawing/2014/main" id="{7711FAA0-C548-85FC-A1DC-6B272EC0F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225" y="385763"/>
            <a:ext cx="6305550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321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>
            <a:spLocks noGrp="1"/>
          </p:cNvSpPr>
          <p:nvPr>
            <p:ph type="title"/>
          </p:nvPr>
        </p:nvSpPr>
        <p:spPr>
          <a:xfrm>
            <a:off x="256700" y="1786550"/>
            <a:ext cx="2808000" cy="113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/>
              <a:t>Summary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AB3A32-767F-8571-2DAF-38AB00B88E77}"/>
              </a:ext>
            </a:extLst>
          </p:cNvPr>
          <p:cNvSpPr txBox="1"/>
          <p:nvPr/>
        </p:nvSpPr>
        <p:spPr>
          <a:xfrm>
            <a:off x="3409951" y="468659"/>
            <a:ext cx="5610224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200" b="1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Traffic-related</a:t>
            </a:r>
            <a:r>
              <a:rPr lang="en-US" sz="1200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Distance from motorways and highways is the most influential factor lowering NO₂, confirming that vehicular emissions dominate NO₂ patterns. For example, being farther than ~800 m from a highway reduces NO₂ concentration, less exposure to vehicle exhaust. No nearby primary road also contributes to cleaner air.</a:t>
            </a:r>
          </a:p>
          <a:p>
            <a:pPr algn="l">
              <a:lnSpc>
                <a:spcPct val="150000"/>
              </a:lnSpc>
            </a:pPr>
            <a:endParaRPr lang="en-US" sz="1200" b="0" i="0" dirty="0">
              <a:solidFill>
                <a:schemeClr val="accent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200" b="1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Land use</a:t>
            </a:r>
            <a:r>
              <a:rPr lang="en-US" sz="1200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Residential zones are cleaner; non-residential or mixed-use zones raise NO₂, likely due to industrial or commercial sources</a:t>
            </a:r>
          </a:p>
          <a:p>
            <a:pPr algn="l">
              <a:lnSpc>
                <a:spcPct val="150000"/>
              </a:lnSpc>
            </a:pPr>
            <a:endParaRPr lang="en-US" sz="1200" b="0" i="0" dirty="0">
              <a:solidFill>
                <a:schemeClr val="accent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200" b="1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Meteorological</a:t>
            </a:r>
            <a:r>
              <a:rPr lang="en-US" sz="1200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Low temperature and weak wind slightly reduce predicted NO₂ in this instance, though the wind effect could vary regionally.</a:t>
            </a:r>
          </a:p>
          <a:p>
            <a:pPr algn="l">
              <a:lnSpc>
                <a:spcPct val="150000"/>
              </a:lnSpc>
            </a:pPr>
            <a:endParaRPr lang="en-US" sz="1200" b="0" i="0" dirty="0">
              <a:solidFill>
                <a:schemeClr val="accent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200" b="1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 reliability</a:t>
            </a:r>
            <a:r>
              <a:rPr lang="en-US" sz="1200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The strongest LIME coefficients (around −4.5 to −5.0) belong to traffic proximity features, suggesting the regression model heavily relies on spatial road network variables to estimate NO₂.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6"/>
          <p:cNvSpPr txBox="1">
            <a:spLocks noGrp="1"/>
          </p:cNvSpPr>
          <p:nvPr>
            <p:ph type="ctrTitle" idx="4294967295"/>
          </p:nvPr>
        </p:nvSpPr>
        <p:spPr>
          <a:xfrm>
            <a:off x="535377" y="1395450"/>
            <a:ext cx="7592700" cy="117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accent4"/>
                </a:solidFill>
              </a:rPr>
              <a:t>Thank you!</a:t>
            </a:r>
            <a:endParaRPr sz="6000" b="1" dirty="0">
              <a:solidFill>
                <a:schemeClr val="accent4"/>
              </a:solidFill>
            </a:endParaRPr>
          </a:p>
        </p:txBody>
      </p:sp>
      <p:sp>
        <p:nvSpPr>
          <p:cNvPr id="298" name="Google Shape;298;p36"/>
          <p:cNvSpPr txBox="1">
            <a:spLocks noGrp="1"/>
          </p:cNvSpPr>
          <p:nvPr>
            <p:ph type="subTitle" idx="4294967295"/>
          </p:nvPr>
        </p:nvSpPr>
        <p:spPr>
          <a:xfrm>
            <a:off x="4331727" y="3854869"/>
            <a:ext cx="5034000" cy="14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Feel free to contact me at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Lin.jobapply@gmail.com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https://github.com/DoreenDoreen</a:t>
            </a:r>
            <a:endParaRPr sz="1200" dirty="0">
              <a:solidFill>
                <a:schemeClr val="lt1"/>
              </a:solidFill>
            </a:endParaRPr>
          </a:p>
        </p:txBody>
      </p:sp>
      <p:pic>
        <p:nvPicPr>
          <p:cNvPr id="299" name="Google Shape;29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5802" y="4346307"/>
            <a:ext cx="235600" cy="225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8077" y="4710675"/>
            <a:ext cx="281150" cy="26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71900" y="618150"/>
            <a:ext cx="8222100" cy="8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/>
              <a:t>Introduction</a:t>
            </a:r>
            <a:endParaRPr sz="3400" b="1"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71900" y="1963554"/>
            <a:ext cx="8500800" cy="3094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dirty="0">
                <a:solidFill>
                  <a:schemeClr val="dk2"/>
                </a:solidFill>
              </a:rPr>
              <a:t>The </a:t>
            </a:r>
            <a:r>
              <a:rPr lang="en" b="1" dirty="0">
                <a:solidFill>
                  <a:schemeClr val="dk2"/>
                </a:solidFill>
              </a:rPr>
              <a:t>goal </a:t>
            </a:r>
            <a:r>
              <a:rPr lang="en" dirty="0">
                <a:solidFill>
                  <a:schemeClr val="dk2"/>
                </a:solidFill>
              </a:rPr>
              <a:t>for this machine learning project is to analyze and predict </a:t>
            </a:r>
            <a:r>
              <a:rPr lang="en-US" dirty="0">
                <a:solidFill>
                  <a:schemeClr val="dk2"/>
                </a:solidFill>
              </a:rPr>
              <a:t>NO2 concentration level at San Francisco</a:t>
            </a:r>
            <a:r>
              <a:rPr lang="en" dirty="0">
                <a:solidFill>
                  <a:schemeClr val="dk2"/>
                </a:solidFill>
              </a:rPr>
              <a:t>, identify impacted elements,  and provide reliable suggestions to</a:t>
            </a:r>
            <a:r>
              <a:rPr lang="en-US" dirty="0">
                <a:solidFill>
                  <a:schemeClr val="dk2"/>
                </a:solidFill>
              </a:rPr>
              <a:t> help local residents identify and maintain a healthy living environment</a:t>
            </a:r>
            <a:r>
              <a:rPr lang="en" dirty="0">
                <a:solidFill>
                  <a:schemeClr val="dk2"/>
                </a:solidFill>
              </a:rPr>
              <a:t>.  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Dataset Information</a:t>
            </a:r>
            <a:r>
              <a:rPr lang="en" dirty="0">
                <a:solidFill>
                  <a:schemeClr val="dk2"/>
                </a:solidFill>
              </a:rPr>
              <a:t>:</a:t>
            </a:r>
            <a:r>
              <a:rPr lang="en" sz="1400" dirty="0">
                <a:solidFill>
                  <a:schemeClr val="dk2"/>
                </a:solidFill>
              </a:rPr>
              <a:t> </a:t>
            </a:r>
            <a:endParaRPr sz="1400" dirty="0">
              <a:solidFill>
                <a:schemeClr val="dk2"/>
              </a:solidFill>
            </a:endParaRPr>
          </a:p>
          <a:p>
            <a:pPr marL="914400" lvl="0">
              <a:buClr>
                <a:srgbClr val="0000FF"/>
              </a:buClr>
              <a:buFont typeface="Calibri"/>
              <a:buChar char="➔"/>
            </a:pPr>
            <a:r>
              <a:rPr lang="en-US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geospatial, environment, health-related </a:t>
            </a:r>
            <a:r>
              <a:rPr lang="en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features  </a:t>
            </a:r>
            <a:endParaRPr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>
              <a:buClr>
                <a:srgbClr val="0000FF"/>
              </a:buClr>
              <a:buFont typeface="Calibri"/>
              <a:buChar char="➔"/>
            </a:pPr>
            <a:r>
              <a:rPr lang="en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Total </a:t>
            </a:r>
            <a:r>
              <a:rPr lang="en-US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18k+</a:t>
            </a:r>
            <a:r>
              <a:rPr lang="en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rows and 17 columns (</a:t>
            </a:r>
            <a:r>
              <a:rPr lang="en" sz="1500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More feature information see next page</a:t>
            </a:r>
            <a:r>
              <a:rPr lang="en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/>
        </p:nvSpPr>
        <p:spPr>
          <a:xfrm>
            <a:off x="205475" y="24050"/>
            <a:ext cx="2547250" cy="79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Feature Preview</a:t>
            </a:r>
            <a:endParaRPr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86" name="Google Shape;86;p16"/>
          <p:cNvGraphicFramePr/>
          <p:nvPr>
            <p:extLst>
              <p:ext uri="{D42A27DB-BD31-4B8C-83A1-F6EECF244321}">
                <p14:modId xmlns:p14="http://schemas.microsoft.com/office/powerpoint/2010/main" val="1565846543"/>
              </p:ext>
            </p:extLst>
          </p:nvPr>
        </p:nvGraphicFramePr>
        <p:xfrm>
          <a:off x="485775" y="562850"/>
          <a:ext cx="7374500" cy="4514145"/>
        </p:xfrm>
        <a:graphic>
          <a:graphicData uri="http://schemas.openxmlformats.org/drawingml/2006/table">
            <a:tbl>
              <a:tblPr>
                <a:noFill/>
                <a:tableStyleId>{93CD6B5D-8438-4673-9A81-599840EFD767}</a:tableStyleId>
              </a:tblPr>
              <a:tblGrid>
                <a:gridCol w="7374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7948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Features</a:t>
                      </a:r>
                      <a:endParaRPr sz="1200" b="1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311"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NO value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Nitric Oxide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NO2 value 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Nitrogen Dioxide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         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PM2p5 value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Fine Particulate Matter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                      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geometry</a:t>
                      </a: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Combining longitude and latitude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r</a:t>
                      </a: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oad_type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Road types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zone -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Zone types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 err="1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tract_name</a:t>
                      </a:r>
                      <a:r>
                        <a:rPr lang="en-US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the name of a census tract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</a:t>
                      </a: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GEOID -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G</a:t>
                      </a:r>
                      <a:r>
                        <a:rPr lang="en-US" sz="1200" dirty="0"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eographic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ID                           </a:t>
                      </a: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state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State number                                                                                                     </a:t>
                      </a: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 err="1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pop_den</a:t>
                      </a: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Population density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wind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wind speed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temp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Temperature (Celsius)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Longitude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A geographic coordinate that tells you how far east or west a location is from the Prime Meridian (0°)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Latitude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A geographic coordinate that tells you how far north or south a location is from the Equator (0°)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Respiratory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A severity level related to respiratory health</a:t>
                      </a:r>
                      <a:endParaRPr lang="en"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Pt_CANCR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Cancer Risk Probability Range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                                                                          </a:t>
                      </a:r>
                      <a:endParaRPr sz="1500" dirty="0">
                        <a:solidFill>
                          <a:srgbClr val="0000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7" name="Google Shape;87;p16"/>
          <p:cNvSpPr txBox="1"/>
          <p:nvPr/>
        </p:nvSpPr>
        <p:spPr>
          <a:xfrm>
            <a:off x="3128375" y="93350"/>
            <a:ext cx="473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(6 categorical variables, 11 numerical variables)</a:t>
            </a:r>
            <a:endParaRPr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 Preparation / Cleaning</a:t>
            </a:r>
            <a:endParaRPr b="1"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374350" y="1802625"/>
            <a:ext cx="7379000" cy="3102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 b="1" dirty="0">
                <a:solidFill>
                  <a:schemeClr val="dk2"/>
                </a:solidFill>
              </a:rPr>
              <a:t>Missing Data </a:t>
            </a:r>
            <a:endParaRPr sz="1500" b="1" dirty="0">
              <a:solidFill>
                <a:schemeClr val="dk2"/>
              </a:solidFill>
            </a:endParaRPr>
          </a:p>
          <a:p>
            <a:pPr lvl="1" indent="-323850">
              <a:spcBef>
                <a:spcPts val="0"/>
              </a:spcBef>
              <a:buClr>
                <a:schemeClr val="dk2"/>
              </a:buClr>
              <a:buSzPts val="1500"/>
            </a:pPr>
            <a:r>
              <a:rPr lang="en" sz="1500" dirty="0">
                <a:solidFill>
                  <a:schemeClr val="dk2"/>
                </a:solidFill>
              </a:rPr>
              <a:t>Missingness Solution     </a:t>
            </a:r>
            <a:r>
              <a:rPr lang="en" sz="1800" b="1" dirty="0">
                <a:solidFill>
                  <a:schemeClr val="dk2"/>
                </a:solidFill>
              </a:rPr>
              <a:t>⇒</a:t>
            </a:r>
            <a:r>
              <a:rPr lang="en" sz="1800" dirty="0">
                <a:solidFill>
                  <a:schemeClr val="dk2"/>
                </a:solidFill>
              </a:rPr>
              <a:t>  </a:t>
            </a:r>
            <a:r>
              <a:rPr lang="en-US" sz="1600" dirty="0">
                <a:solidFill>
                  <a:schemeClr val="dk2"/>
                </a:solidFill>
              </a:rPr>
              <a:t>Listwise deletion</a:t>
            </a:r>
          </a:p>
          <a:p>
            <a:pPr lvl="0" indent="-323850">
              <a:buClr>
                <a:schemeClr val="dk2"/>
              </a:buClr>
              <a:buSzPts val="1500"/>
            </a:pPr>
            <a:r>
              <a:rPr lang="en-US" sz="1500" b="1" dirty="0">
                <a:solidFill>
                  <a:schemeClr val="dk2"/>
                </a:solidFill>
              </a:rPr>
              <a:t>Duplicates </a:t>
            </a:r>
          </a:p>
          <a:p>
            <a:pPr lvl="1" indent="-323850">
              <a:spcBef>
                <a:spcPts val="0"/>
              </a:spcBef>
              <a:buClr>
                <a:schemeClr val="dk2"/>
              </a:buClr>
              <a:buSzPts val="1500"/>
            </a:pPr>
            <a:r>
              <a:rPr lang="en-US" sz="1500" dirty="0">
                <a:solidFill>
                  <a:schemeClr val="dk2"/>
                </a:solidFill>
              </a:rPr>
              <a:t>Solution     </a:t>
            </a:r>
            <a:r>
              <a:rPr lang="en-US" sz="1800" b="1" dirty="0">
                <a:solidFill>
                  <a:schemeClr val="dk2"/>
                </a:solidFill>
              </a:rPr>
              <a:t>⇒</a:t>
            </a:r>
            <a:r>
              <a:rPr lang="en-US" sz="1800" dirty="0">
                <a:solidFill>
                  <a:schemeClr val="dk2"/>
                </a:solidFill>
              </a:rPr>
              <a:t> </a:t>
            </a:r>
            <a:r>
              <a:rPr lang="en-US" sz="1600" dirty="0">
                <a:solidFill>
                  <a:schemeClr val="dk2"/>
                </a:solidFill>
              </a:rPr>
              <a:t>Removed duplicated records</a:t>
            </a:r>
          </a:p>
          <a:p>
            <a:pPr lvl="1" indent="-323850">
              <a:spcBef>
                <a:spcPts val="0"/>
              </a:spcBef>
              <a:buClr>
                <a:schemeClr val="dk2"/>
              </a:buClr>
              <a:buSzPts val="1500"/>
            </a:pPr>
            <a:endParaRPr lang="en-US" sz="1500" b="1" dirty="0">
              <a:solidFill>
                <a:schemeClr val="dk2"/>
              </a:solidFill>
            </a:endParaRPr>
          </a:p>
          <a:p>
            <a:pPr lvl="0" indent="-323850">
              <a:buClr>
                <a:schemeClr val="dk2"/>
              </a:buClr>
              <a:buSzPts val="1500"/>
            </a:pPr>
            <a:r>
              <a:rPr lang="en-US" sz="1500" b="1" dirty="0">
                <a:solidFill>
                  <a:schemeClr val="dk2"/>
                </a:solidFill>
              </a:rPr>
              <a:t>Outliers </a:t>
            </a:r>
          </a:p>
          <a:p>
            <a:pPr lvl="1" indent="-323850">
              <a:spcBef>
                <a:spcPts val="0"/>
              </a:spcBef>
              <a:buClr>
                <a:schemeClr val="dk2"/>
              </a:buClr>
              <a:buSzPts val="1500"/>
            </a:pPr>
            <a:r>
              <a:rPr lang="en-US" sz="1600" dirty="0">
                <a:solidFill>
                  <a:schemeClr val="dk2"/>
                </a:solidFill>
              </a:rPr>
              <a:t>Boxplots</a:t>
            </a:r>
            <a:endParaRPr sz="1500" b="1" dirty="0">
              <a:solidFill>
                <a:schemeClr val="dk2"/>
              </a:solidFill>
            </a:endParaRP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342FA3-BE80-7976-0935-DEDB71417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849" y="3181350"/>
            <a:ext cx="4848293" cy="17875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885825" y="2105025"/>
            <a:ext cx="7000875" cy="1885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accent1"/>
                </a:solidFill>
              </a:rPr>
              <a:t>Data Exploration</a:t>
            </a:r>
            <a:br>
              <a:rPr lang="en" sz="4000" b="1" dirty="0">
                <a:solidFill>
                  <a:schemeClr val="accent1"/>
                </a:solidFill>
              </a:rPr>
            </a:br>
            <a:r>
              <a:rPr lang="en" sz="4000" b="1" dirty="0">
                <a:solidFill>
                  <a:schemeClr val="accent1"/>
                </a:solidFill>
              </a:rPr>
              <a:t>&amp;</a:t>
            </a:r>
            <a:br>
              <a:rPr lang="en" sz="4000" b="1" dirty="0">
                <a:solidFill>
                  <a:schemeClr val="accent1"/>
                </a:solidFill>
              </a:rPr>
            </a:br>
            <a:r>
              <a:rPr lang="en" sz="4000" b="1" dirty="0">
                <a:solidFill>
                  <a:schemeClr val="accent1"/>
                </a:solidFill>
              </a:rPr>
              <a:t>Visualization</a:t>
            </a:r>
            <a:endParaRPr sz="40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0BA432-CA58-76BE-64B0-69395DEB49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b="1" dirty="0"/>
              <a:t>Map Visualization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D51E3E-35ED-EED4-541B-193A2227A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1" y="154666"/>
            <a:ext cx="4514850" cy="4131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26D128-742B-C345-1EAF-DF6011DBF1C8}"/>
              </a:ext>
            </a:extLst>
          </p:cNvPr>
          <p:cNvSpPr txBox="1"/>
          <p:nvPr/>
        </p:nvSpPr>
        <p:spPr>
          <a:xfrm>
            <a:off x="1323975" y="4286250"/>
            <a:ext cx="2009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Road type: Highway</a:t>
            </a:r>
          </a:p>
          <a:p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DCBCC35-F65A-C879-9F3C-D3B8922F5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350" y="154667"/>
            <a:ext cx="4200525" cy="4131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92E3E4-3342-ED0B-23DF-2223CEF1AFB2}"/>
              </a:ext>
            </a:extLst>
          </p:cNvPr>
          <p:cNvSpPr txBox="1"/>
          <p:nvPr/>
        </p:nvSpPr>
        <p:spPr>
          <a:xfrm>
            <a:off x="5736907" y="4286250"/>
            <a:ext cx="27022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Road type: Primary road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4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9B24B-A7B1-AC8E-BB67-2B48DDEA42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Map Visualization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611C720-E1A0-6005-48CE-1981A9D72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" y="152400"/>
            <a:ext cx="4267200" cy="414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B4CF3A-C62E-80E6-B501-91D494B4E1AC}"/>
              </a:ext>
            </a:extLst>
          </p:cNvPr>
          <p:cNvSpPr txBox="1"/>
          <p:nvPr/>
        </p:nvSpPr>
        <p:spPr>
          <a:xfrm>
            <a:off x="1066800" y="4286248"/>
            <a:ext cx="293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Road type: Secondary road</a:t>
            </a:r>
          </a:p>
          <a:p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F7CB3B8-F9D8-D807-0F7B-99C557986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901" y="152400"/>
            <a:ext cx="4618949" cy="413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140C3F-DB6A-CDB5-8A83-C8AA0766A9CD}"/>
              </a:ext>
            </a:extLst>
          </p:cNvPr>
          <p:cNvSpPr txBox="1"/>
          <p:nvPr/>
        </p:nvSpPr>
        <p:spPr>
          <a:xfrm>
            <a:off x="5467352" y="4283552"/>
            <a:ext cx="2476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Road type: Tertiary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</a:rPr>
              <a:t>road</a:t>
            </a:r>
          </a:p>
          <a:p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020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0" y="0"/>
            <a:ext cx="6463400" cy="582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1" indent="-330200" algn="l" rtl="0"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</a:pPr>
            <a:r>
              <a:rPr lang="en" sz="2000" b="1" dirty="0">
                <a:solidFill>
                  <a:schemeClr val="accent1"/>
                </a:solidFill>
                <a:highlight>
                  <a:schemeClr val="accent4"/>
                </a:highlight>
                <a:latin typeface="Roboto"/>
                <a:ea typeface="Roboto"/>
                <a:cs typeface="Roboto"/>
                <a:sym typeface="Roboto"/>
              </a:rPr>
              <a:t>Correlation Matrix</a:t>
            </a:r>
            <a:endParaRPr sz="2000" b="1" dirty="0">
              <a:solidFill>
                <a:schemeClr val="accent1"/>
              </a:solidFill>
              <a:highlight>
                <a:schemeClr val="accent4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9DFE36B-D899-5ED2-5B8E-BFF557B93B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5"/>
          <a:stretch>
            <a:fillRect/>
          </a:stretch>
        </p:blipFill>
        <p:spPr bwMode="auto">
          <a:xfrm>
            <a:off x="666749" y="504826"/>
            <a:ext cx="7467601" cy="463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792</Words>
  <Application>Microsoft Office PowerPoint</Application>
  <PresentationFormat>On-screen Show (16:9)</PresentationFormat>
  <Paragraphs>132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Roboto</vt:lpstr>
      <vt:lpstr>Arial</vt:lpstr>
      <vt:lpstr>Material</vt:lpstr>
      <vt:lpstr>Healthy Home Prediction &amp; Spatial Data Analysis and Visualizaiton</vt:lpstr>
      <vt:lpstr>Outline  Introduction Data Cleaning &amp; Preprocessing  Exploration Data Analysis &amp; Visualization Feature Engineering  Model Training &amp; Evaluation Summary </vt:lpstr>
      <vt:lpstr>Introduction</vt:lpstr>
      <vt:lpstr>PowerPoint Presentation</vt:lpstr>
      <vt:lpstr>Data Preparation / Cleaning</vt:lpstr>
      <vt:lpstr>Data Exploration &amp; 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 Engineering </vt:lpstr>
      <vt:lpstr>Model Training  </vt:lpstr>
      <vt:lpstr>PowerPoint Presentation</vt:lpstr>
      <vt:lpstr>Model Evaluation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LIN MA</dc:creator>
  <cp:lastModifiedBy>Lin Ma</cp:lastModifiedBy>
  <cp:revision>5</cp:revision>
  <dcterms:modified xsi:type="dcterms:W3CDTF">2025-11-26T06:15:09Z</dcterms:modified>
</cp:coreProperties>
</file>